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2" r:id="rId3"/>
    <p:sldId id="263" r:id="rId4"/>
    <p:sldId id="261" r:id="rId5"/>
    <p:sldId id="265" r:id="rId6"/>
    <p:sldId id="267" r:id="rId7"/>
    <p:sldId id="266" r:id="rId8"/>
    <p:sldId id="268" r:id="rId9"/>
    <p:sldId id="269" r:id="rId10"/>
    <p:sldId id="256" r:id="rId11"/>
    <p:sldId id="257" r:id="rId12"/>
    <p:sldId id="258" r:id="rId13"/>
    <p:sldId id="259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29DC-B9D4-413B-BFA8-BAD43C2A68F1}" type="datetimeFigureOut">
              <a:rPr lang="pt-BR" smtClean="0"/>
              <a:t>08/09/2016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634CB-4419-4F50-AA1D-CB2742516F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789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29DC-B9D4-413B-BFA8-BAD43C2A68F1}" type="datetimeFigureOut">
              <a:rPr lang="pt-BR" smtClean="0"/>
              <a:t>08/09/2016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634CB-4419-4F50-AA1D-CB2742516F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02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29DC-B9D4-413B-BFA8-BAD43C2A68F1}" type="datetimeFigureOut">
              <a:rPr lang="pt-BR" smtClean="0"/>
              <a:t>08/09/2016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634CB-4419-4F50-AA1D-CB2742516F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5591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29DC-B9D4-413B-BFA8-BAD43C2A68F1}" type="datetimeFigureOut">
              <a:rPr lang="pt-BR" smtClean="0"/>
              <a:t>08/09/2016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634CB-4419-4F50-AA1D-CB2742516F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4884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29DC-B9D4-413B-BFA8-BAD43C2A68F1}" type="datetimeFigureOut">
              <a:rPr lang="pt-BR" smtClean="0"/>
              <a:t>08/09/2016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634CB-4419-4F50-AA1D-CB2742516F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9387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29DC-B9D4-413B-BFA8-BAD43C2A68F1}" type="datetimeFigureOut">
              <a:rPr lang="pt-BR" smtClean="0"/>
              <a:t>08/09/2016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634CB-4419-4F50-AA1D-CB2742516F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0186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29DC-B9D4-413B-BFA8-BAD43C2A68F1}" type="datetimeFigureOut">
              <a:rPr lang="pt-BR" smtClean="0"/>
              <a:t>08/09/2016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634CB-4419-4F50-AA1D-CB2742516F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6259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29DC-B9D4-413B-BFA8-BAD43C2A68F1}" type="datetimeFigureOut">
              <a:rPr lang="pt-BR" smtClean="0"/>
              <a:t>08/09/2016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634CB-4419-4F50-AA1D-CB2742516F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160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29DC-B9D4-413B-BFA8-BAD43C2A68F1}" type="datetimeFigureOut">
              <a:rPr lang="pt-BR" smtClean="0"/>
              <a:t>08/09/2016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634CB-4419-4F50-AA1D-CB2742516F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6893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29DC-B9D4-413B-BFA8-BAD43C2A68F1}" type="datetimeFigureOut">
              <a:rPr lang="pt-BR" smtClean="0"/>
              <a:t>08/09/2016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634CB-4419-4F50-AA1D-CB2742516F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4344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029DC-B9D4-413B-BFA8-BAD43C2A68F1}" type="datetimeFigureOut">
              <a:rPr lang="pt-BR" smtClean="0"/>
              <a:t>08/09/2016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634CB-4419-4F50-AA1D-CB2742516F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8266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029DC-B9D4-413B-BFA8-BAD43C2A68F1}" type="datetimeFigureOut">
              <a:rPr lang="pt-BR" smtClean="0"/>
              <a:t>08/09/2016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634CB-4419-4F50-AA1D-CB2742516F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339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developer.android.com/reference/android/content/Intent.html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2204864"/>
            <a:ext cx="80648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 smtClean="0"/>
              <a:t>Navegando </a:t>
            </a:r>
          </a:p>
          <a:p>
            <a:pPr algn="ctr"/>
            <a:r>
              <a:rPr lang="pt-BR" sz="4800" b="1" dirty="0" smtClean="0"/>
              <a:t>entre </a:t>
            </a:r>
          </a:p>
          <a:p>
            <a:pPr algn="ctr"/>
            <a:r>
              <a:rPr lang="pt-BR" sz="4800" b="1" dirty="0" smtClean="0"/>
              <a:t>Layouts</a:t>
            </a:r>
            <a:endParaRPr lang="pt-BR" sz="4800" b="1" dirty="0"/>
          </a:p>
        </p:txBody>
      </p:sp>
    </p:spTree>
    <p:extLst>
      <p:ext uri="{BB962C8B-B14F-4D97-AF65-F5344CB8AC3E}">
        <p14:creationId xmlns:p14="http://schemas.microsoft.com/office/powerpoint/2010/main" val="343698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1115616" y="2276872"/>
            <a:ext cx="66107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pt-BR" sz="3600" b="1" dirty="0"/>
              <a:t>Passando parâmetros </a:t>
            </a:r>
            <a:endParaRPr lang="pt-BR" sz="3600" b="1" dirty="0" smtClean="0"/>
          </a:p>
          <a:p>
            <a:pPr algn="ctr" fontAlgn="base"/>
            <a:r>
              <a:rPr lang="pt-BR" sz="3600" b="1" dirty="0" smtClean="0"/>
              <a:t>de </a:t>
            </a:r>
            <a:r>
              <a:rPr lang="pt-BR" sz="3600" b="1" dirty="0"/>
              <a:t>um </a:t>
            </a:r>
            <a:r>
              <a:rPr lang="pt-BR" sz="3600" b="1" dirty="0" err="1"/>
              <a:t>Activity</a:t>
            </a:r>
            <a:r>
              <a:rPr lang="pt-BR" sz="3600" b="1" dirty="0"/>
              <a:t> </a:t>
            </a:r>
            <a:endParaRPr lang="pt-BR" sz="3600" b="1" dirty="0" smtClean="0"/>
          </a:p>
          <a:p>
            <a:pPr algn="ctr" fontAlgn="base"/>
            <a:r>
              <a:rPr lang="pt-BR" sz="3600" b="1" dirty="0"/>
              <a:t>para outra </a:t>
            </a:r>
            <a:r>
              <a:rPr lang="pt-BR" sz="3600" b="1" dirty="0" err="1"/>
              <a:t>Activity</a:t>
            </a:r>
            <a:endParaRPr lang="pt-BR" sz="3600" b="1" dirty="0"/>
          </a:p>
        </p:txBody>
      </p:sp>
    </p:spTree>
    <p:extLst>
      <p:ext uri="{BB962C8B-B14F-4D97-AF65-F5344CB8AC3E}">
        <p14:creationId xmlns:p14="http://schemas.microsoft.com/office/powerpoint/2010/main" val="393461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472480" y="1268760"/>
            <a:ext cx="79208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 smtClean="0">
                <a:latin typeface="Arial" pitchFamily="34" charset="0"/>
                <a:cs typeface="Arial" pitchFamily="34" charset="0"/>
              </a:rPr>
              <a:t>Em uma aplicação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android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muitas vezes precisamos que as nossas </a:t>
            </a:r>
            <a:r>
              <a:rPr lang="pt-BR" sz="2800" dirty="0" err="1" smtClean="0">
                <a:latin typeface="Arial" pitchFamily="34" charset="0"/>
                <a:cs typeface="Arial" pitchFamily="34" charset="0"/>
              </a:rPr>
              <a:t>activities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se comuniquem, muitas vezes para passagem de um parâmetro digitado ou mesmo para enviar um objeto já recuperado para outra tela.</a:t>
            </a:r>
          </a:p>
          <a:p>
            <a:pPr algn="just"/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800" dirty="0" smtClean="0">
                <a:latin typeface="Arial" pitchFamily="34" charset="0"/>
                <a:cs typeface="Arial" pitchFamily="34" charset="0"/>
              </a:rPr>
              <a:t>Segue um exemplo abaixo de como isso pode ser feito.</a:t>
            </a:r>
          </a:p>
          <a:p>
            <a:pPr algn="just"/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95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909" y="2564904"/>
            <a:ext cx="8568952" cy="2672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tângulo 2"/>
          <p:cNvSpPr/>
          <p:nvPr/>
        </p:nvSpPr>
        <p:spPr>
          <a:xfrm>
            <a:off x="575556" y="476672"/>
            <a:ext cx="79208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latin typeface="Arial" pitchFamily="34" charset="0"/>
                <a:cs typeface="Arial" pitchFamily="34" charset="0"/>
              </a:rPr>
              <a:t>Passando valores primitivos para outra </a:t>
            </a:r>
            <a:r>
              <a:rPr lang="pt-BR" sz="2400" b="1" dirty="0" err="1" smtClean="0">
                <a:latin typeface="Arial" pitchFamily="34" charset="0"/>
                <a:cs typeface="Arial" pitchFamily="34" charset="0"/>
              </a:rPr>
              <a:t>activity</a:t>
            </a:r>
            <a:r>
              <a:rPr lang="pt-BR" sz="24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Sempre quando precisamos invocar uma outra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Activity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precisamos declarar uma intenção (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Intent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) e é nele que vamos passar os parâmetros.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588163" y="5445224"/>
            <a:ext cx="74528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Arial" pitchFamily="34" charset="0"/>
                <a:cs typeface="Arial" pitchFamily="34" charset="0"/>
              </a:rPr>
              <a:t>Onde </a:t>
            </a:r>
            <a:r>
              <a:rPr lang="pt-BR" sz="2400" dirty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“nome”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é a representação do conteúdo “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Rodrigo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”, ou seja, se eu quiser pegar a palavra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Rodrigo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eu tenho que </a:t>
            </a:r>
            <a:r>
              <a:rPr lang="pt-BR" sz="2400" dirty="0" err="1">
                <a:latin typeface="Arial" pitchFamily="34" charset="0"/>
                <a:cs typeface="Arial" pitchFamily="34" charset="0"/>
              </a:rPr>
              <a:t>setar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a palavra chave </a:t>
            </a:r>
            <a:r>
              <a:rPr lang="pt-BR" sz="2400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nome</a:t>
            </a:r>
            <a:endParaRPr lang="pt-BR" sz="2400" dirty="0">
              <a:solidFill>
                <a:srgbClr val="92D05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23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39552" y="1916832"/>
            <a:ext cx="799288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// Primeira coisa que precisamos fazer e buscar a intenção da nossa </a:t>
            </a:r>
            <a:r>
              <a:rPr lang="pt-BR" dirty="0" err="1" smtClean="0">
                <a:solidFill>
                  <a:schemeClr val="bg1">
                    <a:lumMod val="50000"/>
                  </a:schemeClr>
                </a:solidFill>
              </a:rPr>
              <a:t>activity</a:t>
            </a: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, pois é dentro dela que temos nossos </a:t>
            </a:r>
            <a:r>
              <a:rPr lang="pt-BR" dirty="0" err="1" smtClean="0">
                <a:solidFill>
                  <a:schemeClr val="bg1">
                    <a:lumMod val="50000"/>
                  </a:schemeClr>
                </a:solidFill>
              </a:rPr>
              <a:t>parametros</a:t>
            </a: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pt-BR" dirty="0" smtClean="0">
              <a:solidFill>
                <a:srgbClr val="FF0000"/>
              </a:solidFill>
            </a:endParaRPr>
          </a:p>
          <a:p>
            <a:r>
              <a:rPr lang="pt-BR" sz="2400" b="1" dirty="0" err="1" smtClean="0">
                <a:solidFill>
                  <a:schemeClr val="tx2"/>
                </a:solidFill>
              </a:rPr>
              <a:t>Intent</a:t>
            </a:r>
            <a:r>
              <a:rPr lang="pt-BR" sz="2400" b="1" dirty="0" smtClean="0"/>
              <a:t> it = </a:t>
            </a:r>
            <a:r>
              <a:rPr lang="pt-BR" sz="2400" b="1" dirty="0" err="1" smtClean="0"/>
              <a:t>getIntent</a:t>
            </a:r>
            <a:r>
              <a:rPr lang="pt-BR" sz="2400" b="1" dirty="0" smtClean="0"/>
              <a:t>();</a:t>
            </a:r>
          </a:p>
          <a:p>
            <a:endParaRPr lang="pt-BR" dirty="0" smtClean="0"/>
          </a:p>
          <a:p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// Recuperamos o </a:t>
            </a:r>
            <a:r>
              <a:rPr lang="pt-BR" dirty="0" err="1" smtClean="0">
                <a:solidFill>
                  <a:schemeClr val="bg1">
                    <a:lumMod val="50000"/>
                  </a:schemeClr>
                </a:solidFill>
              </a:rPr>
              <a:t>parametro</a:t>
            </a: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 nome como </a:t>
            </a:r>
            <a:r>
              <a:rPr lang="pt-BR" dirty="0" err="1" smtClean="0">
                <a:solidFill>
                  <a:schemeClr val="bg1">
                    <a:lumMod val="50000"/>
                  </a:schemeClr>
                </a:solidFill>
              </a:rPr>
              <a:t>String</a:t>
            </a: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, caso ele não exista será retornado "</a:t>
            </a:r>
            <a:r>
              <a:rPr lang="pt-BR" dirty="0" err="1" smtClean="0">
                <a:solidFill>
                  <a:schemeClr val="bg1">
                    <a:lumMod val="50000"/>
                  </a:schemeClr>
                </a:solidFill>
              </a:rPr>
              <a:t>Null</a:t>
            </a: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“</a:t>
            </a:r>
            <a:endParaRPr lang="pt-BR" dirty="0" smtClean="0">
              <a:solidFill>
                <a:srgbClr val="FF0000"/>
              </a:solidFill>
            </a:endParaRPr>
          </a:p>
          <a:p>
            <a:r>
              <a:rPr lang="pt-BR" sz="2400" b="1" dirty="0" err="1" smtClean="0">
                <a:solidFill>
                  <a:schemeClr val="tx2"/>
                </a:solidFill>
              </a:rPr>
              <a:t>String</a:t>
            </a:r>
            <a:r>
              <a:rPr lang="pt-BR" sz="2400" b="1" dirty="0" smtClean="0"/>
              <a:t> nome = </a:t>
            </a:r>
            <a:r>
              <a:rPr lang="pt-BR" sz="2400" b="1" dirty="0" err="1" smtClean="0"/>
              <a:t>it.getStringExtra</a:t>
            </a:r>
            <a:r>
              <a:rPr lang="pt-BR" sz="2400" b="1" dirty="0" smtClean="0"/>
              <a:t>("nome");</a:t>
            </a:r>
          </a:p>
          <a:p>
            <a:endParaRPr lang="pt-BR" dirty="0" smtClean="0"/>
          </a:p>
          <a:p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// No caso do </a:t>
            </a:r>
            <a:r>
              <a:rPr lang="pt-BR" dirty="0" err="1" smtClean="0">
                <a:solidFill>
                  <a:schemeClr val="bg1">
                    <a:lumMod val="50000"/>
                  </a:schemeClr>
                </a:solidFill>
              </a:rPr>
              <a:t>int</a:t>
            </a: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 podemos passar uma valor default para assim caso não exista retorna alguma informação</a:t>
            </a:r>
            <a:r>
              <a:rPr lang="pt-BR" dirty="0" smtClean="0">
                <a:solidFill>
                  <a:srgbClr val="FF0000"/>
                </a:solidFill>
              </a:rPr>
              <a:t>.</a:t>
            </a:r>
            <a:endParaRPr lang="pt-BR" dirty="0" smtClean="0">
              <a:solidFill>
                <a:srgbClr val="FF0000"/>
              </a:solidFill>
            </a:endParaRPr>
          </a:p>
          <a:p>
            <a:r>
              <a:rPr lang="pt-BR" sz="2400" b="1" dirty="0" err="1" smtClean="0">
                <a:solidFill>
                  <a:schemeClr val="tx2"/>
                </a:solidFill>
              </a:rPr>
              <a:t>int</a:t>
            </a:r>
            <a:r>
              <a:rPr lang="pt-BR" sz="2400" b="1" dirty="0" smtClean="0"/>
              <a:t> idade = </a:t>
            </a:r>
            <a:r>
              <a:rPr lang="pt-BR" sz="2400" b="1" dirty="0" err="1" smtClean="0"/>
              <a:t>it.getIntExtra</a:t>
            </a:r>
            <a:r>
              <a:rPr lang="pt-BR" sz="2400" b="1" dirty="0" smtClean="0"/>
              <a:t>("idade", -1</a:t>
            </a:r>
            <a:r>
              <a:rPr lang="pt-BR" sz="2400" b="1" dirty="0" smtClean="0"/>
              <a:t>);</a:t>
            </a:r>
          </a:p>
          <a:p>
            <a:endParaRPr lang="pt-BR" sz="2400" b="1" dirty="0"/>
          </a:p>
          <a:p>
            <a:endParaRPr lang="pt-BR" sz="2400" b="1" dirty="0"/>
          </a:p>
        </p:txBody>
      </p:sp>
      <p:sp>
        <p:nvSpPr>
          <p:cNvPr id="4" name="Retângulo 3"/>
          <p:cNvSpPr/>
          <p:nvPr/>
        </p:nvSpPr>
        <p:spPr>
          <a:xfrm>
            <a:off x="575556" y="404664"/>
            <a:ext cx="8244916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Agora Veremos como recuperar os nossos parâmetros em outra </a:t>
            </a:r>
            <a:r>
              <a:rPr lang="pt-BR" b="1" dirty="0" err="1" smtClean="0">
                <a:latin typeface="Arial" pitchFamily="34" charset="0"/>
                <a:cs typeface="Arial" pitchFamily="34" charset="0"/>
              </a:rPr>
              <a:t>activity</a:t>
            </a:r>
            <a:endParaRPr lang="pt-BR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pt-BR" b="1" dirty="0" smtClean="0">
                <a:latin typeface="Arial" pitchFamily="34" charset="0"/>
                <a:cs typeface="Arial" pitchFamily="34" charset="0"/>
              </a:rPr>
              <a:t>No </a:t>
            </a:r>
            <a:r>
              <a:rPr lang="pt-BR" b="1" dirty="0" err="1" smtClean="0">
                <a:latin typeface="Arial" pitchFamily="34" charset="0"/>
                <a:cs typeface="Arial" pitchFamily="34" charset="0"/>
              </a:rPr>
              <a:t>metodo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b="1" dirty="0" err="1" smtClean="0">
                <a:latin typeface="Arial" pitchFamily="34" charset="0"/>
                <a:cs typeface="Arial" pitchFamily="34" charset="0"/>
              </a:rPr>
              <a:t>onCreate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 da outra </a:t>
            </a:r>
            <a:r>
              <a:rPr lang="pt-BR" b="1" dirty="0" err="1" smtClean="0">
                <a:latin typeface="Arial" pitchFamily="34" charset="0"/>
                <a:cs typeface="Arial" pitchFamily="34" charset="0"/>
              </a:rPr>
              <a:t>activity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 executamos o código abaixo, e recuperamos os valores passados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23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043608" y="187701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Crie um novo projeto com o nome </a:t>
            </a:r>
            <a:r>
              <a:rPr lang="pt-BR" dirty="0" err="1" smtClean="0"/>
              <a:t>NavegacaoEntreTelas</a:t>
            </a: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618008"/>
            <a:ext cx="6181725" cy="86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23" y="2204863"/>
            <a:ext cx="4989357" cy="4259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4440" y="2204863"/>
            <a:ext cx="4260008" cy="4269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355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755576" y="620688"/>
            <a:ext cx="77048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Copie o Layout activity_main.xml, em seguida clique com o botão direito do mouse na pasta Layout e cole (paste), e altere o nome do novo </a:t>
            </a:r>
            <a:r>
              <a:rPr lang="pt-BR" dirty="0" err="1" smtClean="0"/>
              <a:t>xml</a:t>
            </a:r>
            <a:r>
              <a:rPr lang="pt-BR" dirty="0" smtClean="0"/>
              <a:t> para tela2.xml</a:t>
            </a:r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9888" y="1408559"/>
            <a:ext cx="4648200" cy="187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9450" y="4083287"/>
            <a:ext cx="2589076" cy="2161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1187624" y="3429000"/>
            <a:ext cx="655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Ficando como a figura abaixo: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5520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7" y="1988840"/>
            <a:ext cx="2181225" cy="362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4719" y="1988840"/>
            <a:ext cx="2219325" cy="3705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1476725" y="461863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Deixe os 2 Layouts conforme figuras abaixo</a:t>
            </a:r>
            <a:endParaRPr lang="pt-BR" sz="2400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1619672" y="1268760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activity_main.xml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5364087" y="1268760"/>
            <a:ext cx="2606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tela2.xml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1417859" y="5699236"/>
            <a:ext cx="6552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Para colorir os layouts utilize a propriedade</a:t>
            </a:r>
          </a:p>
          <a:p>
            <a:r>
              <a:rPr lang="pt-BR" sz="2400" dirty="0" err="1"/>
              <a:t>android:background</a:t>
            </a:r>
            <a:r>
              <a:rPr lang="pt-BR" sz="2400" dirty="0"/>
              <a:t>=</a:t>
            </a:r>
            <a:r>
              <a:rPr lang="pt-BR" sz="2400" i="1" dirty="0"/>
              <a:t>"#FFD700"</a:t>
            </a:r>
          </a:p>
          <a:p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270613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852023"/>
            <a:ext cx="633670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dirty="0"/>
              <a:t>&lt;?</a:t>
            </a:r>
            <a:r>
              <a:rPr lang="pt-BR" sz="1400" dirty="0" err="1"/>
              <a:t>xml</a:t>
            </a:r>
            <a:r>
              <a:rPr lang="pt-BR" sz="1400" dirty="0"/>
              <a:t> </a:t>
            </a:r>
            <a:r>
              <a:rPr lang="pt-BR" sz="1400" dirty="0" err="1"/>
              <a:t>version</a:t>
            </a:r>
            <a:r>
              <a:rPr lang="pt-BR" sz="1400" dirty="0"/>
              <a:t>=</a:t>
            </a:r>
            <a:r>
              <a:rPr lang="pt-BR" sz="1400" i="1" dirty="0"/>
              <a:t>"1.0" </a:t>
            </a:r>
            <a:r>
              <a:rPr lang="pt-BR" sz="1400" i="1" dirty="0" err="1"/>
              <a:t>encoding</a:t>
            </a:r>
            <a:r>
              <a:rPr lang="pt-BR" sz="1400" i="1" dirty="0"/>
              <a:t>="utf-8"?&gt;</a:t>
            </a:r>
          </a:p>
          <a:p>
            <a:r>
              <a:rPr lang="pt-BR" sz="1400" dirty="0"/>
              <a:t>&lt;</a:t>
            </a:r>
            <a:r>
              <a:rPr lang="pt-BR" sz="1400" dirty="0" err="1"/>
              <a:t>LinearLayout</a:t>
            </a:r>
            <a:r>
              <a:rPr lang="pt-BR" sz="1400" dirty="0"/>
              <a:t> </a:t>
            </a:r>
            <a:r>
              <a:rPr lang="pt-BR" sz="1400" dirty="0" err="1"/>
              <a:t>xmlns:android</a:t>
            </a:r>
            <a:r>
              <a:rPr lang="pt-BR" sz="1400" dirty="0"/>
              <a:t>=</a:t>
            </a:r>
            <a:r>
              <a:rPr lang="pt-BR" sz="1400" i="1" dirty="0"/>
              <a:t>"http://schemas.android.com/apk/res/android"</a:t>
            </a:r>
          </a:p>
          <a:p>
            <a:r>
              <a:rPr lang="pt-BR" sz="1400" dirty="0"/>
              <a:t>    </a:t>
            </a:r>
            <a:r>
              <a:rPr lang="pt-BR" sz="1400" dirty="0" err="1"/>
              <a:t>android:layout_width</a:t>
            </a:r>
            <a:r>
              <a:rPr lang="pt-BR" sz="1400" dirty="0"/>
              <a:t>=</a:t>
            </a:r>
            <a:r>
              <a:rPr lang="pt-BR" sz="1400" i="1" dirty="0"/>
              <a:t>"</a:t>
            </a:r>
            <a:r>
              <a:rPr lang="pt-BR" sz="1400" i="1" dirty="0" err="1"/>
              <a:t>match_parent</a:t>
            </a:r>
            <a:r>
              <a:rPr lang="pt-BR" sz="1400" i="1" dirty="0"/>
              <a:t>"</a:t>
            </a:r>
          </a:p>
          <a:p>
            <a:r>
              <a:rPr lang="pt-BR" sz="1400" dirty="0"/>
              <a:t>    </a:t>
            </a:r>
            <a:r>
              <a:rPr lang="pt-BR" sz="1400" dirty="0" err="1"/>
              <a:t>android:layout_height</a:t>
            </a:r>
            <a:r>
              <a:rPr lang="pt-BR" sz="1400" dirty="0"/>
              <a:t>=</a:t>
            </a:r>
            <a:r>
              <a:rPr lang="pt-BR" sz="1400" i="1" dirty="0"/>
              <a:t>"</a:t>
            </a:r>
            <a:r>
              <a:rPr lang="pt-BR" sz="1400" i="1" dirty="0" err="1"/>
              <a:t>match_parent</a:t>
            </a:r>
            <a:r>
              <a:rPr lang="pt-BR" sz="1400" i="1" dirty="0"/>
              <a:t>"</a:t>
            </a:r>
          </a:p>
          <a:p>
            <a:r>
              <a:rPr lang="pt-BR" sz="1400" dirty="0"/>
              <a:t>    </a:t>
            </a:r>
            <a:r>
              <a:rPr lang="pt-BR" sz="1400" b="1" dirty="0" err="1"/>
              <a:t>android:background</a:t>
            </a:r>
            <a:r>
              <a:rPr lang="pt-BR" sz="1400" b="1" dirty="0"/>
              <a:t>=</a:t>
            </a:r>
            <a:r>
              <a:rPr lang="pt-BR" sz="1400" b="1" i="1" dirty="0"/>
              <a:t>"#FFD700"</a:t>
            </a:r>
          </a:p>
          <a:p>
            <a:r>
              <a:rPr lang="pt-BR" sz="1400" dirty="0"/>
              <a:t>    </a:t>
            </a:r>
            <a:r>
              <a:rPr lang="pt-BR" sz="1400" dirty="0" err="1"/>
              <a:t>android:orientation</a:t>
            </a:r>
            <a:r>
              <a:rPr lang="pt-BR" sz="1400" dirty="0"/>
              <a:t>=</a:t>
            </a:r>
            <a:r>
              <a:rPr lang="pt-BR" sz="1400" i="1" dirty="0"/>
              <a:t>"vertical" &gt;</a:t>
            </a:r>
          </a:p>
          <a:p>
            <a:endParaRPr lang="pt-BR" sz="1400" dirty="0"/>
          </a:p>
          <a:p>
            <a:r>
              <a:rPr lang="pt-BR" sz="1400" dirty="0"/>
              <a:t>    &lt;</a:t>
            </a:r>
            <a:r>
              <a:rPr lang="pt-BR" sz="1400" dirty="0" err="1"/>
              <a:t>TextView</a:t>
            </a:r>
            <a:endParaRPr lang="pt-BR" sz="1400" dirty="0"/>
          </a:p>
          <a:p>
            <a:r>
              <a:rPr lang="pt-BR" sz="1400" dirty="0"/>
              <a:t>        </a:t>
            </a:r>
            <a:r>
              <a:rPr lang="pt-BR" sz="1400" dirty="0" err="1"/>
              <a:t>android:id</a:t>
            </a:r>
            <a:r>
              <a:rPr lang="pt-BR" sz="1400" dirty="0"/>
              <a:t>=</a:t>
            </a:r>
            <a:r>
              <a:rPr lang="pt-BR" sz="1400" i="1" dirty="0"/>
              <a:t>"@+id/textView1"</a:t>
            </a:r>
          </a:p>
          <a:p>
            <a:r>
              <a:rPr lang="pt-BR" sz="1400" dirty="0"/>
              <a:t>        </a:t>
            </a:r>
            <a:r>
              <a:rPr lang="pt-BR" sz="1400" dirty="0" err="1"/>
              <a:t>android:layout_width</a:t>
            </a:r>
            <a:r>
              <a:rPr lang="pt-BR" sz="1400" dirty="0"/>
              <a:t>=</a:t>
            </a:r>
            <a:r>
              <a:rPr lang="pt-BR" sz="1400" i="1" dirty="0"/>
              <a:t>"</a:t>
            </a:r>
            <a:r>
              <a:rPr lang="pt-BR" sz="1400" i="1" dirty="0" err="1"/>
              <a:t>wrap_content</a:t>
            </a:r>
            <a:r>
              <a:rPr lang="pt-BR" sz="1400" i="1" dirty="0"/>
              <a:t>"</a:t>
            </a:r>
          </a:p>
          <a:p>
            <a:r>
              <a:rPr lang="pt-BR" sz="1400" dirty="0"/>
              <a:t>        </a:t>
            </a:r>
            <a:r>
              <a:rPr lang="pt-BR" sz="1400" dirty="0" err="1"/>
              <a:t>android:layout_height</a:t>
            </a:r>
            <a:r>
              <a:rPr lang="pt-BR" sz="1400" dirty="0"/>
              <a:t>=</a:t>
            </a:r>
            <a:r>
              <a:rPr lang="pt-BR" sz="1400" i="1" dirty="0"/>
              <a:t>"</a:t>
            </a:r>
            <a:r>
              <a:rPr lang="pt-BR" sz="1400" i="1" dirty="0" err="1"/>
              <a:t>wrap_content</a:t>
            </a:r>
            <a:r>
              <a:rPr lang="pt-BR" sz="1400" i="1" dirty="0"/>
              <a:t>"</a:t>
            </a:r>
          </a:p>
          <a:p>
            <a:r>
              <a:rPr lang="pt-BR" sz="1400" dirty="0"/>
              <a:t>        </a:t>
            </a:r>
            <a:r>
              <a:rPr lang="pt-BR" sz="1400" dirty="0" err="1"/>
              <a:t>android:layout_gravity</a:t>
            </a:r>
            <a:r>
              <a:rPr lang="pt-BR" sz="1400" dirty="0"/>
              <a:t>=</a:t>
            </a:r>
            <a:r>
              <a:rPr lang="pt-BR" sz="1400" i="1" dirty="0"/>
              <a:t>"center"</a:t>
            </a:r>
          </a:p>
          <a:p>
            <a:r>
              <a:rPr lang="pt-BR" sz="1400" dirty="0"/>
              <a:t>        </a:t>
            </a:r>
            <a:r>
              <a:rPr lang="pt-BR" sz="1400" dirty="0" err="1"/>
              <a:t>android:layout_marginTop</a:t>
            </a:r>
            <a:r>
              <a:rPr lang="pt-BR" sz="1400" dirty="0"/>
              <a:t>=</a:t>
            </a:r>
            <a:r>
              <a:rPr lang="pt-BR" sz="1400" i="1" dirty="0"/>
              <a:t>"120dp"</a:t>
            </a:r>
          </a:p>
          <a:p>
            <a:r>
              <a:rPr lang="pt-BR" sz="1400" dirty="0"/>
              <a:t>        </a:t>
            </a:r>
            <a:r>
              <a:rPr lang="pt-BR" sz="1400" dirty="0" err="1"/>
              <a:t>android:text</a:t>
            </a:r>
            <a:r>
              <a:rPr lang="pt-BR" sz="1400" dirty="0"/>
              <a:t>=</a:t>
            </a:r>
            <a:r>
              <a:rPr lang="pt-BR" sz="1400" i="1" dirty="0"/>
              <a:t>"Tela 2"</a:t>
            </a:r>
          </a:p>
          <a:p>
            <a:r>
              <a:rPr lang="pt-BR" sz="1400" dirty="0"/>
              <a:t>        </a:t>
            </a:r>
            <a:r>
              <a:rPr lang="pt-BR" sz="1400" dirty="0" err="1"/>
              <a:t>android:textSize</a:t>
            </a:r>
            <a:r>
              <a:rPr lang="pt-BR" sz="1400" dirty="0"/>
              <a:t>=</a:t>
            </a:r>
            <a:r>
              <a:rPr lang="pt-BR" sz="1400" i="1" dirty="0"/>
              <a:t>"40dp" /&gt;</a:t>
            </a:r>
          </a:p>
          <a:p>
            <a:endParaRPr lang="pt-BR" sz="1400" dirty="0"/>
          </a:p>
          <a:p>
            <a:r>
              <a:rPr lang="pt-BR" sz="1400" dirty="0"/>
              <a:t>    &lt;Button</a:t>
            </a:r>
          </a:p>
          <a:p>
            <a:r>
              <a:rPr lang="pt-BR" sz="1400" dirty="0"/>
              <a:t>        </a:t>
            </a:r>
            <a:r>
              <a:rPr lang="pt-BR" sz="1400" dirty="0" err="1"/>
              <a:t>android:id</a:t>
            </a:r>
            <a:r>
              <a:rPr lang="pt-BR" sz="1400" dirty="0"/>
              <a:t>=</a:t>
            </a:r>
            <a:r>
              <a:rPr lang="pt-BR" sz="1400" i="1" dirty="0"/>
              <a:t>"@+id/button1"</a:t>
            </a:r>
          </a:p>
          <a:p>
            <a:r>
              <a:rPr lang="pt-BR" sz="1400" dirty="0"/>
              <a:t>        </a:t>
            </a:r>
            <a:r>
              <a:rPr lang="pt-BR" sz="1400" dirty="0" err="1"/>
              <a:t>android:layout_width</a:t>
            </a:r>
            <a:r>
              <a:rPr lang="pt-BR" sz="1400" dirty="0"/>
              <a:t>=</a:t>
            </a:r>
            <a:r>
              <a:rPr lang="pt-BR" sz="1400" i="1" dirty="0"/>
              <a:t>"</a:t>
            </a:r>
            <a:r>
              <a:rPr lang="pt-BR" sz="1400" i="1" dirty="0" err="1"/>
              <a:t>wrap_content</a:t>
            </a:r>
            <a:r>
              <a:rPr lang="pt-BR" sz="1400" i="1" dirty="0"/>
              <a:t>"</a:t>
            </a:r>
          </a:p>
          <a:p>
            <a:r>
              <a:rPr lang="pt-BR" sz="1400" dirty="0"/>
              <a:t>        </a:t>
            </a:r>
            <a:r>
              <a:rPr lang="pt-BR" sz="1400" dirty="0" err="1"/>
              <a:t>android:layout_height</a:t>
            </a:r>
            <a:r>
              <a:rPr lang="pt-BR" sz="1400" dirty="0"/>
              <a:t>=</a:t>
            </a:r>
            <a:r>
              <a:rPr lang="pt-BR" sz="1400" i="1" dirty="0"/>
              <a:t>"</a:t>
            </a:r>
            <a:r>
              <a:rPr lang="pt-BR" sz="1400" i="1" dirty="0" err="1"/>
              <a:t>wrap_content</a:t>
            </a:r>
            <a:r>
              <a:rPr lang="pt-BR" sz="1400" i="1" dirty="0"/>
              <a:t>"</a:t>
            </a:r>
          </a:p>
          <a:p>
            <a:r>
              <a:rPr lang="pt-BR" sz="1400" dirty="0"/>
              <a:t>        </a:t>
            </a:r>
            <a:r>
              <a:rPr lang="pt-BR" sz="1400" dirty="0" err="1"/>
              <a:t>android:layout_gravity</a:t>
            </a:r>
            <a:r>
              <a:rPr lang="pt-BR" sz="1400" dirty="0"/>
              <a:t>=</a:t>
            </a:r>
            <a:r>
              <a:rPr lang="pt-BR" sz="1400" i="1" dirty="0"/>
              <a:t>"center"</a:t>
            </a:r>
          </a:p>
          <a:p>
            <a:r>
              <a:rPr lang="pt-BR" sz="1400" dirty="0"/>
              <a:t>        </a:t>
            </a:r>
            <a:r>
              <a:rPr lang="pt-BR" sz="1400" dirty="0" err="1"/>
              <a:t>android:layout_marginTop</a:t>
            </a:r>
            <a:r>
              <a:rPr lang="pt-BR" sz="1400" dirty="0"/>
              <a:t>=</a:t>
            </a:r>
            <a:r>
              <a:rPr lang="pt-BR" sz="1400" i="1" dirty="0"/>
              <a:t>"120dp"</a:t>
            </a:r>
          </a:p>
          <a:p>
            <a:r>
              <a:rPr lang="pt-BR" sz="1400" dirty="0"/>
              <a:t>        </a:t>
            </a:r>
            <a:r>
              <a:rPr lang="pt-BR" sz="1400" b="1" dirty="0" err="1"/>
              <a:t>android:onClick</a:t>
            </a:r>
            <a:r>
              <a:rPr lang="pt-BR" sz="1400" b="1" dirty="0"/>
              <a:t>=</a:t>
            </a:r>
            <a:r>
              <a:rPr lang="pt-BR" sz="1400" b="1" i="1" dirty="0"/>
              <a:t>"</a:t>
            </a:r>
            <a:r>
              <a:rPr lang="pt-BR" sz="1400" b="1" i="1" dirty="0" err="1" smtClean="0"/>
              <a:t>onClickProximo</a:t>
            </a:r>
            <a:r>
              <a:rPr lang="pt-BR" sz="1400" b="1" i="1" dirty="0" smtClean="0"/>
              <a:t>"</a:t>
            </a:r>
            <a:endParaRPr lang="pt-BR" sz="1400" b="1" i="1" dirty="0"/>
          </a:p>
          <a:p>
            <a:r>
              <a:rPr lang="pt-BR" sz="1400" dirty="0"/>
              <a:t>        </a:t>
            </a:r>
            <a:r>
              <a:rPr lang="pt-BR" sz="1400" dirty="0" err="1"/>
              <a:t>android:text</a:t>
            </a:r>
            <a:r>
              <a:rPr lang="pt-BR" sz="1400" dirty="0"/>
              <a:t>=</a:t>
            </a:r>
            <a:r>
              <a:rPr lang="pt-BR" sz="1400" i="1" dirty="0"/>
              <a:t>"Voltar" /&gt;</a:t>
            </a:r>
          </a:p>
          <a:p>
            <a:endParaRPr lang="pt-BR" sz="1400" dirty="0"/>
          </a:p>
          <a:p>
            <a:r>
              <a:rPr lang="pt-BR" sz="1400" dirty="0"/>
              <a:t>&lt;/</a:t>
            </a:r>
            <a:r>
              <a:rPr lang="pt-BR" sz="1400" dirty="0" err="1"/>
              <a:t>LinearLayout</a:t>
            </a:r>
            <a:r>
              <a:rPr lang="pt-BR" sz="1400" dirty="0"/>
              <a:t>&gt;</a:t>
            </a:r>
          </a:p>
        </p:txBody>
      </p:sp>
      <p:sp>
        <p:nvSpPr>
          <p:cNvPr id="3" name="Retângulo de cantos arredondados 2"/>
          <p:cNvSpPr/>
          <p:nvPr/>
        </p:nvSpPr>
        <p:spPr>
          <a:xfrm>
            <a:off x="1647382" y="1728518"/>
            <a:ext cx="2880320" cy="28803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de cantos arredondados 4"/>
          <p:cNvSpPr/>
          <p:nvPr/>
        </p:nvSpPr>
        <p:spPr>
          <a:xfrm>
            <a:off x="1763688" y="5578118"/>
            <a:ext cx="2880320" cy="28803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/>
          <p:cNvSpPr txBox="1"/>
          <p:nvPr/>
        </p:nvSpPr>
        <p:spPr>
          <a:xfrm>
            <a:off x="6813585" y="4149080"/>
            <a:ext cx="1656184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 smtClean="0"/>
              <a:t>Acrescentar a propriedade </a:t>
            </a:r>
            <a:r>
              <a:rPr lang="pt-BR" dirty="0" err="1" smtClean="0"/>
              <a:t>onclick</a:t>
            </a:r>
            <a:r>
              <a:rPr lang="pt-BR" dirty="0" smtClean="0"/>
              <a:t>, para que possamos criar o método em suas classe.java</a:t>
            </a:r>
            <a:endParaRPr lang="pt-BR" dirty="0"/>
          </a:p>
        </p:txBody>
      </p:sp>
      <p:cxnSp>
        <p:nvCxnSpPr>
          <p:cNvPr id="7" name="Conector de seta reta 6"/>
          <p:cNvCxnSpPr>
            <a:stCxn id="4" idx="1"/>
            <a:endCxn id="5" idx="3"/>
          </p:cNvCxnSpPr>
          <p:nvPr/>
        </p:nvCxnSpPr>
        <p:spPr>
          <a:xfrm flipH="1">
            <a:off x="4644008" y="5164743"/>
            <a:ext cx="2169577" cy="55739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832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9552" y="620688"/>
            <a:ext cx="63367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Agora vamos criar uma </a:t>
            </a:r>
            <a:r>
              <a:rPr lang="pt-BR" dirty="0" err="1" smtClean="0"/>
              <a:t>Activity</a:t>
            </a:r>
            <a:r>
              <a:rPr lang="pt-BR" dirty="0" smtClean="0"/>
              <a:t> para o nosso novo Layout</a:t>
            </a:r>
          </a:p>
          <a:p>
            <a:r>
              <a:rPr lang="pt-BR" dirty="0" smtClean="0"/>
              <a:t>Iremos copiar a classe </a:t>
            </a:r>
            <a:r>
              <a:rPr lang="pt-BR" dirty="0" err="1" smtClean="0"/>
              <a:t>java</a:t>
            </a:r>
            <a:r>
              <a:rPr lang="pt-BR" dirty="0" smtClean="0"/>
              <a:t> já existente, colar e alterar seu nome para Tela2.java 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539552" y="4216540"/>
            <a:ext cx="64624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public class Tela2 extends Activity{</a:t>
            </a:r>
          </a:p>
          <a:p>
            <a:r>
              <a:rPr lang="pt-BR" dirty="0"/>
              <a:t> </a:t>
            </a:r>
            <a:r>
              <a:rPr lang="pt-BR" dirty="0" smtClean="0"/>
              <a:t>       @</a:t>
            </a:r>
            <a:r>
              <a:rPr lang="pt-BR" dirty="0" err="1"/>
              <a:t>Override</a:t>
            </a:r>
            <a:endParaRPr lang="pt-BR" dirty="0"/>
          </a:p>
          <a:p>
            <a:r>
              <a:rPr lang="pt-BR" b="1" dirty="0"/>
              <a:t> </a:t>
            </a:r>
            <a:r>
              <a:rPr lang="pt-BR" b="1" dirty="0" smtClean="0"/>
              <a:t>        </a:t>
            </a:r>
            <a:r>
              <a:rPr lang="pt-BR" b="1" dirty="0" err="1" smtClean="0"/>
              <a:t>protected</a:t>
            </a:r>
            <a:r>
              <a:rPr lang="pt-BR" b="1" dirty="0" smtClean="0"/>
              <a:t> </a:t>
            </a:r>
            <a:r>
              <a:rPr lang="pt-BR" b="1" dirty="0" err="1"/>
              <a:t>void</a:t>
            </a:r>
            <a:r>
              <a:rPr lang="pt-BR" b="1" dirty="0"/>
              <a:t> </a:t>
            </a:r>
            <a:r>
              <a:rPr lang="pt-BR" b="1" dirty="0" err="1"/>
              <a:t>onCreate</a:t>
            </a:r>
            <a:r>
              <a:rPr lang="pt-BR" b="1" dirty="0"/>
              <a:t>(</a:t>
            </a:r>
            <a:r>
              <a:rPr lang="pt-BR" b="1" dirty="0" err="1"/>
              <a:t>Bundle</a:t>
            </a:r>
            <a:r>
              <a:rPr lang="pt-BR" b="1" dirty="0"/>
              <a:t> </a:t>
            </a:r>
            <a:r>
              <a:rPr lang="pt-BR" b="1" dirty="0" err="1"/>
              <a:t>savedInstanceState</a:t>
            </a:r>
            <a:r>
              <a:rPr lang="pt-BR" b="1" dirty="0"/>
              <a:t>) {</a:t>
            </a:r>
          </a:p>
          <a:p>
            <a:pPr lvl="2"/>
            <a:r>
              <a:rPr lang="pt-BR" b="1" dirty="0" err="1"/>
              <a:t>super.onCreate</a:t>
            </a:r>
            <a:r>
              <a:rPr lang="pt-BR" b="1" dirty="0"/>
              <a:t>(</a:t>
            </a:r>
            <a:r>
              <a:rPr lang="pt-BR" b="1" dirty="0" err="1"/>
              <a:t>savedInstanceState</a:t>
            </a:r>
            <a:r>
              <a:rPr lang="pt-BR" b="1" dirty="0"/>
              <a:t>);</a:t>
            </a:r>
          </a:p>
          <a:p>
            <a:pPr lvl="2"/>
            <a:r>
              <a:rPr lang="pt-BR" dirty="0" err="1"/>
              <a:t>setContentView</a:t>
            </a:r>
            <a:r>
              <a:rPr lang="pt-BR" dirty="0"/>
              <a:t>(R.layout.</a:t>
            </a:r>
            <a:r>
              <a:rPr lang="pt-BR" i="1" dirty="0"/>
              <a:t>tela2);</a:t>
            </a:r>
          </a:p>
          <a:p>
            <a:pPr lvl="1"/>
            <a:r>
              <a:rPr lang="pt-BR" dirty="0" smtClean="0"/>
              <a:t>}</a:t>
            </a:r>
            <a:endParaRPr lang="pt-BR" dirty="0"/>
          </a:p>
          <a:p>
            <a:r>
              <a:rPr lang="pt-BR" dirty="0"/>
              <a:t>}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768740"/>
            <a:ext cx="4248472" cy="2164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tângulo de cantos arredondados 3"/>
          <p:cNvSpPr/>
          <p:nvPr/>
        </p:nvSpPr>
        <p:spPr>
          <a:xfrm>
            <a:off x="2987824" y="3429000"/>
            <a:ext cx="1800200" cy="50405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de cantos arredondados 5"/>
          <p:cNvSpPr/>
          <p:nvPr/>
        </p:nvSpPr>
        <p:spPr>
          <a:xfrm>
            <a:off x="3887924" y="5317796"/>
            <a:ext cx="1404156" cy="36759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7164288" y="3909627"/>
            <a:ext cx="1728192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dirty="0" smtClean="0"/>
              <a:t>Não se esqueça de alterar o nome do layout que vamos chamar ao executar a Classe Tela2</a:t>
            </a:r>
            <a:endParaRPr lang="pt-BR" dirty="0"/>
          </a:p>
        </p:txBody>
      </p:sp>
      <p:cxnSp>
        <p:nvCxnSpPr>
          <p:cNvPr id="8" name="Conector de seta reta 7"/>
          <p:cNvCxnSpPr>
            <a:stCxn id="5" idx="1"/>
          </p:cNvCxnSpPr>
          <p:nvPr/>
        </p:nvCxnSpPr>
        <p:spPr>
          <a:xfrm flipH="1">
            <a:off x="4427984" y="4925290"/>
            <a:ext cx="2736304" cy="57630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099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889542" y="260648"/>
            <a:ext cx="7570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Agora teremos que declarar no arquivo </a:t>
            </a:r>
            <a:r>
              <a:rPr lang="pt-BR" b="1" i="1" dirty="0" smtClean="0"/>
              <a:t>AndroidManifest.xml,</a:t>
            </a:r>
            <a:r>
              <a:rPr lang="pt-BR" i="1" dirty="0" smtClean="0"/>
              <a:t> que temos mais uma </a:t>
            </a:r>
            <a:r>
              <a:rPr lang="pt-BR" i="1" dirty="0" err="1" smtClean="0"/>
              <a:t>Activity</a:t>
            </a:r>
            <a:r>
              <a:rPr lang="pt-BR" i="1" dirty="0" smtClean="0"/>
              <a:t>  (Classe.java)  em nosso sistema, através da </a:t>
            </a:r>
            <a:r>
              <a:rPr lang="pt-BR" i="1" dirty="0" err="1" smtClean="0"/>
              <a:t>tag</a:t>
            </a:r>
            <a:r>
              <a:rPr lang="pt-BR" i="1" dirty="0" smtClean="0"/>
              <a:t> &lt;</a:t>
            </a:r>
            <a:r>
              <a:rPr lang="pt-BR" i="1" dirty="0" err="1" smtClean="0"/>
              <a:t>activity</a:t>
            </a:r>
            <a:r>
              <a:rPr lang="pt-BR" i="1" dirty="0" smtClean="0"/>
              <a:t>&gt;</a:t>
            </a:r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9" y="1189225"/>
            <a:ext cx="7080274" cy="3962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329" y="5184993"/>
            <a:ext cx="7883483" cy="1340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tângulo de cantos arredondados 8"/>
          <p:cNvSpPr/>
          <p:nvPr/>
        </p:nvSpPr>
        <p:spPr>
          <a:xfrm>
            <a:off x="1043608" y="5799748"/>
            <a:ext cx="4680520" cy="2933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798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95536" y="188640"/>
            <a:ext cx="8144983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pt-BR" sz="2200" dirty="0" smtClean="0"/>
              <a:t>Antes </a:t>
            </a:r>
            <a:r>
              <a:rPr lang="pt-BR" sz="2200" dirty="0" smtClean="0"/>
              <a:t>de começar vamos entender o que é</a:t>
            </a:r>
            <a:r>
              <a:rPr lang="pt-BR" sz="2200" b="1" dirty="0" smtClean="0"/>
              <a:t> </a:t>
            </a:r>
            <a:r>
              <a:rPr lang="pt-BR" sz="2200" b="1" dirty="0" err="1" smtClean="0"/>
              <a:t>Intent</a:t>
            </a:r>
            <a:r>
              <a:rPr lang="pt-BR" sz="2200" b="1" dirty="0" smtClean="0"/>
              <a:t>.</a:t>
            </a:r>
          </a:p>
          <a:p>
            <a:pPr fontAlgn="base"/>
            <a:endParaRPr lang="pt-BR" sz="2200" dirty="0" smtClean="0"/>
          </a:p>
          <a:p>
            <a:pPr fontAlgn="base"/>
            <a:r>
              <a:rPr lang="pt-BR" sz="2200" dirty="0"/>
              <a:t>Uma </a:t>
            </a:r>
            <a:r>
              <a:rPr lang="pt-BR" sz="2200" u="sng" dirty="0" err="1">
                <a:hlinkClick r:id="rId2" tooltip="Ver documentação oficial Intent"/>
              </a:rPr>
              <a:t>Intent</a:t>
            </a:r>
            <a:r>
              <a:rPr lang="pt-BR" sz="2200" dirty="0"/>
              <a:t> (intenção) é uma descrição abstrata de uma operação a ser executada. Ela pode ser utilizada para iniciar  uma </a:t>
            </a:r>
            <a:r>
              <a:rPr lang="pt-BR" sz="2200" dirty="0" err="1"/>
              <a:t>Activity</a:t>
            </a:r>
            <a:r>
              <a:rPr lang="pt-BR" sz="2200" dirty="0"/>
              <a:t>, “ativar” um broadcast, enviar uma mensagem para uma aplicação que roda em outro processo etc. </a:t>
            </a:r>
            <a:endParaRPr lang="pt-BR" sz="2200" dirty="0" smtClean="0"/>
          </a:p>
          <a:p>
            <a:pPr fontAlgn="base"/>
            <a:endParaRPr lang="pt-BR" sz="2200" dirty="0" smtClean="0"/>
          </a:p>
          <a:p>
            <a:pPr fontAlgn="base"/>
            <a:r>
              <a:rPr lang="pt-BR" sz="2200" b="1" dirty="0" err="1" smtClean="0"/>
              <a:t>Ex</a:t>
            </a:r>
            <a:r>
              <a:rPr lang="pt-BR" sz="2200" b="1" dirty="0" smtClean="0"/>
              <a:t>: 1- </a:t>
            </a:r>
            <a:r>
              <a:rPr lang="pt-BR" sz="2200" b="1" dirty="0"/>
              <a:t>Chamar uma tela da aplicação</a:t>
            </a:r>
            <a:r>
              <a:rPr lang="pt-BR" sz="2200" dirty="0"/>
              <a:t> </a:t>
            </a:r>
            <a:br>
              <a:rPr lang="pt-BR" sz="2200" dirty="0"/>
            </a:br>
            <a:r>
              <a:rPr lang="pt-BR" sz="2200" dirty="0" err="1"/>
              <a:t>Intent</a:t>
            </a:r>
            <a:r>
              <a:rPr lang="pt-BR" sz="2200" dirty="0"/>
              <a:t> </a:t>
            </a:r>
            <a:r>
              <a:rPr lang="pt-BR" sz="2200" dirty="0" err="1"/>
              <a:t>intent</a:t>
            </a:r>
            <a:r>
              <a:rPr lang="pt-BR" sz="2200" dirty="0"/>
              <a:t> = new </a:t>
            </a:r>
            <a:r>
              <a:rPr lang="pt-BR" sz="2200" dirty="0" err="1"/>
              <a:t>Intent</a:t>
            </a:r>
            <a:r>
              <a:rPr lang="pt-BR" sz="2200" dirty="0"/>
              <a:t>(this,ClasseTela2.class); </a:t>
            </a:r>
            <a:endParaRPr lang="pt-BR" sz="2200" dirty="0" smtClean="0"/>
          </a:p>
          <a:p>
            <a:pPr fontAlgn="base"/>
            <a:r>
              <a:rPr lang="pt-BR" sz="2200" dirty="0">
                <a:solidFill>
                  <a:schemeClr val="bg1">
                    <a:lumMod val="65000"/>
                  </a:schemeClr>
                </a:solidFill>
              </a:rPr>
              <a:t>// Enviar a </a:t>
            </a:r>
            <a:r>
              <a:rPr lang="pt-BR" sz="2200" dirty="0" err="1">
                <a:solidFill>
                  <a:schemeClr val="bg1">
                    <a:lumMod val="65000"/>
                  </a:schemeClr>
                </a:solidFill>
              </a:rPr>
              <a:t>Intent</a:t>
            </a:r>
            <a:r>
              <a:rPr lang="pt-BR" sz="2200" dirty="0">
                <a:solidFill>
                  <a:schemeClr val="bg1">
                    <a:lumMod val="65000"/>
                  </a:schemeClr>
                </a:solidFill>
              </a:rPr>
              <a:t> para o sistema operacional </a:t>
            </a:r>
            <a:r>
              <a:rPr lang="pt-BR" sz="2200" dirty="0" smtClean="0">
                <a:solidFill>
                  <a:schemeClr val="bg1">
                    <a:lumMod val="65000"/>
                  </a:schemeClr>
                </a:solidFill>
              </a:rPr>
              <a:t>tratar</a:t>
            </a:r>
            <a:r>
              <a:rPr lang="pt-BR" sz="2200" dirty="0"/>
              <a:t/>
            </a:r>
            <a:br>
              <a:rPr lang="pt-BR" sz="2200" dirty="0"/>
            </a:br>
            <a:r>
              <a:rPr lang="pt-BR" sz="2200" dirty="0" err="1" smtClean="0"/>
              <a:t>startActivity</a:t>
            </a:r>
            <a:r>
              <a:rPr lang="pt-BR" sz="2200" dirty="0" smtClean="0"/>
              <a:t>(</a:t>
            </a:r>
            <a:r>
              <a:rPr lang="pt-BR" sz="2200" dirty="0" err="1" smtClean="0"/>
              <a:t>intent</a:t>
            </a:r>
            <a:r>
              <a:rPr lang="pt-BR" sz="2200" dirty="0"/>
              <a:t>);</a:t>
            </a:r>
          </a:p>
        </p:txBody>
      </p:sp>
      <p:sp>
        <p:nvSpPr>
          <p:cNvPr id="4" name="Retângulo 3"/>
          <p:cNvSpPr/>
          <p:nvPr/>
        </p:nvSpPr>
        <p:spPr>
          <a:xfrm>
            <a:off x="438516" y="4049168"/>
            <a:ext cx="741682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200" b="1" dirty="0"/>
              <a:t>2-Abrir o browser </a:t>
            </a:r>
          </a:p>
          <a:p>
            <a:r>
              <a:rPr lang="pt-BR" sz="2200" dirty="0">
                <a:solidFill>
                  <a:schemeClr val="bg1">
                    <a:lumMod val="65000"/>
                  </a:schemeClr>
                </a:solidFill>
              </a:rPr>
              <a:t>// Endereço que será aberto</a:t>
            </a:r>
          </a:p>
          <a:p>
            <a:r>
              <a:rPr lang="pt-BR" sz="2200" dirty="0"/>
              <a:t>Uri </a:t>
            </a:r>
            <a:r>
              <a:rPr lang="pt-BR" sz="2200" dirty="0" err="1"/>
              <a:t>uri</a:t>
            </a:r>
            <a:r>
              <a:rPr lang="pt-BR" sz="2200" dirty="0"/>
              <a:t> = </a:t>
            </a:r>
            <a:r>
              <a:rPr lang="pt-BR" sz="2200" dirty="0" err="1"/>
              <a:t>Uri.parse</a:t>
            </a:r>
            <a:r>
              <a:rPr lang="pt-BR" sz="2200" dirty="0"/>
              <a:t>(http://www.programarandroid.com.br);</a:t>
            </a:r>
          </a:p>
          <a:p>
            <a:r>
              <a:rPr lang="pt-BR" sz="2200" dirty="0">
                <a:solidFill>
                  <a:schemeClr val="bg1">
                    <a:lumMod val="65000"/>
                  </a:schemeClr>
                </a:solidFill>
              </a:rPr>
              <a:t>// Criar a </a:t>
            </a:r>
            <a:r>
              <a:rPr lang="pt-BR" sz="2200" dirty="0" err="1">
                <a:solidFill>
                  <a:schemeClr val="bg1">
                    <a:lumMod val="65000"/>
                  </a:schemeClr>
                </a:solidFill>
              </a:rPr>
              <a:t>Intent</a:t>
            </a:r>
            <a:r>
              <a:rPr lang="pt-BR" sz="2200" dirty="0">
                <a:solidFill>
                  <a:schemeClr val="bg1">
                    <a:lumMod val="65000"/>
                  </a:schemeClr>
                </a:solidFill>
              </a:rPr>
              <a:t> para aquele endereço</a:t>
            </a:r>
          </a:p>
          <a:p>
            <a:r>
              <a:rPr lang="pt-BR" sz="2200" dirty="0" err="1"/>
              <a:t>Intent</a:t>
            </a:r>
            <a:r>
              <a:rPr lang="pt-BR" sz="2200" dirty="0"/>
              <a:t> </a:t>
            </a:r>
            <a:r>
              <a:rPr lang="pt-BR" sz="2200" dirty="0" err="1"/>
              <a:t>intent</a:t>
            </a:r>
            <a:r>
              <a:rPr lang="pt-BR" sz="2200" dirty="0"/>
              <a:t> = new </a:t>
            </a:r>
            <a:r>
              <a:rPr lang="pt-BR" sz="2200" dirty="0" err="1"/>
              <a:t>Intent</a:t>
            </a:r>
            <a:r>
              <a:rPr lang="pt-BR" sz="2200" dirty="0"/>
              <a:t>(</a:t>
            </a:r>
            <a:r>
              <a:rPr lang="pt-BR" sz="2200" dirty="0" err="1"/>
              <a:t>Intent.ACTION_VIEW</a:t>
            </a:r>
            <a:r>
              <a:rPr lang="pt-BR" sz="2200" dirty="0"/>
              <a:t>, uri);</a:t>
            </a:r>
          </a:p>
          <a:p>
            <a:r>
              <a:rPr lang="pt-BR" sz="2200" dirty="0" err="1" smtClean="0"/>
              <a:t>startActivity</a:t>
            </a:r>
            <a:r>
              <a:rPr lang="pt-BR" sz="2200" dirty="0" smtClean="0"/>
              <a:t>(</a:t>
            </a:r>
            <a:r>
              <a:rPr lang="pt-BR" sz="2200" dirty="0" err="1" smtClean="0"/>
              <a:t>intent</a:t>
            </a:r>
            <a:r>
              <a:rPr lang="pt-BR" sz="2200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71157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282" y="2636912"/>
            <a:ext cx="8247434" cy="1748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tângulo 2"/>
          <p:cNvSpPr/>
          <p:nvPr/>
        </p:nvSpPr>
        <p:spPr>
          <a:xfrm>
            <a:off x="539551" y="836712"/>
            <a:ext cx="806489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pt-BR" sz="2400" dirty="0"/>
              <a:t>Agora vamos acessar a Classe </a:t>
            </a:r>
            <a:r>
              <a:rPr lang="pt-BR" sz="2400" b="1" dirty="0"/>
              <a:t>MainActivity.java </a:t>
            </a:r>
            <a:r>
              <a:rPr lang="pt-BR" sz="2400" dirty="0"/>
              <a:t>e programar o clique do botão </a:t>
            </a:r>
            <a:r>
              <a:rPr lang="pt-BR" sz="2400" b="1" dirty="0" err="1" smtClean="0"/>
              <a:t>onClickPróximo</a:t>
            </a:r>
            <a:r>
              <a:rPr lang="pt-BR" sz="2400" b="1" dirty="0" smtClean="0"/>
              <a:t>, </a:t>
            </a:r>
            <a:r>
              <a:rPr lang="pt-BR" sz="2400" dirty="0" smtClean="0"/>
              <a:t>para que ao ser clicado carregue o nossa tela2.xml</a:t>
            </a:r>
            <a:endParaRPr lang="pt-BR" sz="2400" b="1" dirty="0"/>
          </a:p>
        </p:txBody>
      </p:sp>
      <p:sp>
        <p:nvSpPr>
          <p:cNvPr id="4" name="Retângulo 3"/>
          <p:cNvSpPr/>
          <p:nvPr/>
        </p:nvSpPr>
        <p:spPr>
          <a:xfrm>
            <a:off x="467543" y="4676943"/>
            <a:ext cx="806489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pt-BR" sz="2400" dirty="0" smtClean="0"/>
              <a:t>Repare que na passagem de parâmetros da </a:t>
            </a:r>
            <a:r>
              <a:rPr lang="pt-BR" sz="2400" dirty="0" err="1" smtClean="0"/>
              <a:t>Intent</a:t>
            </a:r>
            <a:r>
              <a:rPr lang="pt-BR" sz="2400" dirty="0" smtClean="0"/>
              <a:t>, passamos 2 argumentos. O 1º é a classe atual que representamos pela palavra </a:t>
            </a:r>
            <a:r>
              <a:rPr lang="pt-BR" sz="2400" b="1" dirty="0" err="1" smtClean="0"/>
              <a:t>this</a:t>
            </a:r>
            <a:r>
              <a:rPr lang="pt-BR" sz="2400" b="1" dirty="0" smtClean="0"/>
              <a:t>, </a:t>
            </a:r>
            <a:r>
              <a:rPr lang="pt-BR" sz="2400" dirty="0" smtClean="0"/>
              <a:t>e o segundo é a Classe na qual vamos chamar.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246478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615</Words>
  <Application>Microsoft Office PowerPoint</Application>
  <PresentationFormat>Apresentação na tela (4:3)</PresentationFormat>
  <Paragraphs>83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vitor</dc:creator>
  <cp:lastModifiedBy>vitor</cp:lastModifiedBy>
  <cp:revision>23</cp:revision>
  <dcterms:created xsi:type="dcterms:W3CDTF">2016-08-31T16:48:40Z</dcterms:created>
  <dcterms:modified xsi:type="dcterms:W3CDTF">2016-09-08T19:47:30Z</dcterms:modified>
</cp:coreProperties>
</file>